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9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6556" autoAdjust="0"/>
  </p:normalViewPr>
  <p:slideViewPr>
    <p:cSldViewPr snapToGrid="0" snapToObjects="1">
      <p:cViewPr varScale="1">
        <p:scale>
          <a:sx n="111" d="100"/>
          <a:sy n="111" d="100"/>
        </p:scale>
        <p:origin x="17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51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880E58C-3D50-F341-BB6E-5CF74BD3E7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E570D7-D18F-8848-8AC1-9BCB1971E9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2AF2-E281-F844-AC11-BF2B8E8102D3}" type="datetimeFigureOut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4A33A-350D-5743-A7BA-2FDDA80855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5D79A4-C1E4-F544-B72E-58282867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F1682-81E4-9349-89CE-9B9B662758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058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EA330-725E-1F48-9A79-17CF41343540}" type="datetimeFigureOut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29E5-C19F-354C-BC89-67272D94DE4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8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29E5-C19F-354C-BC89-67272D94DE4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02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E29E5-C19F-354C-BC89-67272D94DE4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25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CD534-8615-764B-BE58-97692C56188A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6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7EE9-9DC1-5C4C-82B0-E91866C3E562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C1A6EA-BBAB-AA41-8DF5-80551915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9A99-4D3C-904D-B59F-E27D8CA31869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B41621-EED2-F24F-84B4-1DEE14A4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6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2092-A32F-BB48-82E0-6693065160D7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5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22A5-2EEF-AD44-9F76-B679B6CE403C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493874-7C78-BA44-870F-78BB268A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0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9942-BAA6-D14D-A2CB-4F0D4771BD16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9D9CBD-2E94-A443-8768-B2E00419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FEA7-9D2E-4F44-A34E-29FA927C0044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6A5ED2-1C1D-3A48-92C8-63B3097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3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D4A4-F9D9-DE44-942D-1F0A8D1476C2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042E7-44A1-EE4D-A581-F1D31E4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CF45-532C-AD4D-880A-11F849F5A43E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224DC5-B746-0743-B789-197B1F42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64FA-045F-8A45-8301-855BB47E6916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274048-136B-9E48-9F3A-4E860B2A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0E50-4518-7247-A237-30E48E9835AE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F4649B-7392-F343-8237-72E30432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2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F68F3-9D6D-3F44-917D-5EF0CF4231DA}" type="datetime1">
              <a:rPr kumimoji="1" lang="ko-KR" altLang="en-US" smtClean="0"/>
              <a:t>2018-11-28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31C213-967D-6D47-A9F3-E0EC2A93B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3175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8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8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#0: Overview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23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3BA96-F3B0-CA4B-B2DE-2C095681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10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7077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b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#6 Analytics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07" y="636398"/>
            <a:ext cx="6297714" cy="61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F88C3-9E75-E74C-BC41-E5BECD07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11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ê´ë ¨ ì´ë¯¸ì§">
            <a:extLst>
              <a:ext uri="{FF2B5EF4-FFF2-40B4-BE49-F238E27FC236}">
                <a16:creationId xmlns:a16="http://schemas.microsoft.com/office/drawing/2014/main" id="{B8605DD3-8867-104A-8884-87CC2BA6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49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1.daumcdn.net/thumb/R720x0.q80/?scode=mtistory&amp;fname=http%3A%2F%2Fcfile1.uf.tistory.com%2Fimage%2F026CA04851862D8A02D798">
            <a:extLst>
              <a:ext uri="{FF2B5EF4-FFF2-40B4-BE49-F238E27FC236}">
                <a16:creationId xmlns:a16="http://schemas.microsoft.com/office/drawing/2014/main" id="{6DA9189E-5B5A-5E4A-819D-EC6568DF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>
            <a:extLst>
              <a:ext uri="{FF2B5EF4-FFF2-40B4-BE49-F238E27FC236}">
                <a16:creationId xmlns:a16="http://schemas.microsoft.com/office/drawing/2014/main" id="{5A91D805-780E-A142-91D9-230D5220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2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BEBC1-6E92-B445-8933-C892261B4DAB}"/>
              </a:ext>
            </a:extLst>
          </p:cNvPr>
          <p:cNvSpPr txBox="1"/>
          <p:nvPr/>
        </p:nvSpPr>
        <p:spPr>
          <a:xfrm>
            <a:off x="741791" y="1002726"/>
            <a:ext cx="7698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latin typeface="+mn-ea"/>
              </a:rPr>
              <a:t>Labs Setup</a:t>
            </a:r>
            <a:endParaRPr lang="ko-KR" altLang="en-US" sz="9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51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D3E72-53FB-3E4B-8184-660D8528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12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2745E-C76A-8D44-A29D-36FC33356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94" y="1289216"/>
            <a:ext cx="2557793" cy="141078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AF77AD-535A-AA46-B5CC-EE5201F2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537" y="2875958"/>
            <a:ext cx="2638852" cy="1231482"/>
          </a:xfrm>
        </p:spPr>
        <p:txBody>
          <a:bodyPr>
            <a:noAutofit/>
          </a:bodyPr>
          <a:lstStyle/>
          <a:p>
            <a:r>
              <a:rPr lang="en-US" altLang="ko-KR" sz="1200" dirty="0" smtClean="0">
                <a:latin typeface="+mj-ea"/>
              </a:rPr>
              <a:t>Model: NUC5i5MYHE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200" dirty="0">
                <a:latin typeface="+mj-ea"/>
              </a:rPr>
              <a:t>CPU: i5-5300U @</a:t>
            </a:r>
            <a:r>
              <a:rPr lang="en-US" altLang="ko-KR" sz="1200" dirty="0" smtClean="0">
                <a:latin typeface="+mj-ea"/>
              </a:rPr>
              <a:t>2.30GHz / 4 cores</a:t>
            </a:r>
            <a:r>
              <a:rPr lang="en-US" altLang="ko-KR" sz="1200" dirty="0">
                <a:latin typeface="+mj-ea"/>
              </a:rPr>
              <a:t/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Memory: 16GB DDR3 </a:t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HDD: </a:t>
            </a:r>
            <a:r>
              <a:rPr lang="en-US" altLang="ko-KR" sz="1200" dirty="0" smtClean="0">
                <a:latin typeface="+mj-ea"/>
              </a:rPr>
              <a:t>94GB</a:t>
            </a:r>
            <a:endParaRPr lang="ko-KR" altLang="en-US" sz="1200" dirty="0">
              <a:latin typeface="+mj-ea"/>
            </a:endParaRPr>
          </a:p>
        </p:txBody>
      </p:sp>
      <p:pic>
        <p:nvPicPr>
          <p:cNvPr id="7" name="Picture 4" descr="http://upload.wikimedia.org/wikipedia/commons/thumb/d/d2/Raspberry_Pi_Photo.jpg/1920px-Raspberry_Pi_Photo.jpg">
            <a:extLst>
              <a:ext uri="{FF2B5EF4-FFF2-40B4-BE49-F238E27FC236}">
                <a16:creationId xmlns:a16="http://schemas.microsoft.com/office/drawing/2014/main" id="{F2018F63-95C4-B74A-A0D3-4D950D3B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9" y="1349569"/>
            <a:ext cx="1748022" cy="1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D06CC44-115A-5F47-A44A-14FEFC6F8AB2}"/>
              </a:ext>
            </a:extLst>
          </p:cNvPr>
          <p:cNvSpPr txBox="1">
            <a:spLocks/>
          </p:cNvSpPr>
          <p:nvPr/>
        </p:nvSpPr>
        <p:spPr>
          <a:xfrm>
            <a:off x="35698" y="3115232"/>
            <a:ext cx="3123704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latin typeface="+mj-ea"/>
              </a:rPr>
              <a:t>Model: Raspberry Pi 2 Model B</a:t>
            </a:r>
          </a:p>
          <a:p>
            <a:r>
              <a:rPr lang="en-US" altLang="ko-KR" sz="1200" dirty="0" smtClean="0">
                <a:latin typeface="+mj-ea"/>
              </a:rPr>
              <a:t>CPU</a:t>
            </a:r>
            <a:r>
              <a:rPr lang="en-US" altLang="ko-KR" sz="1200" dirty="0">
                <a:latin typeface="+mj-ea"/>
              </a:rPr>
              <a:t>: ARM Cortex A7 @</a:t>
            </a:r>
            <a:r>
              <a:rPr lang="en-US" altLang="ko-KR" sz="1200" dirty="0" smtClean="0">
                <a:latin typeface="+mj-ea"/>
              </a:rPr>
              <a:t>900MHz / 4 cores</a:t>
            </a:r>
            <a:r>
              <a:rPr lang="en-US" altLang="ko-KR" sz="1200" dirty="0">
                <a:latin typeface="+mj-ea"/>
              </a:rPr>
              <a:t/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Memory: 1GB</a:t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SD Card: 32GB</a:t>
            </a:r>
            <a:br>
              <a:rPr lang="en-US" altLang="ko-KR" sz="1200" dirty="0">
                <a:latin typeface="+mj-ea"/>
              </a:rPr>
            </a:br>
            <a:endParaRPr lang="ko-KR" altLang="en-US" sz="1200" dirty="0">
              <a:latin typeface="+mj-ea"/>
            </a:endParaRPr>
          </a:p>
        </p:txBody>
      </p:sp>
      <p:pic>
        <p:nvPicPr>
          <p:cNvPr id="9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C569E4E4-7096-9B47-946E-45A467C1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71" y="1181410"/>
            <a:ext cx="2168525" cy="162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22484E7-81FE-8B4F-8FC3-634A80763E2A}"/>
              </a:ext>
            </a:extLst>
          </p:cNvPr>
          <p:cNvSpPr txBox="1">
            <a:spLocks/>
          </p:cNvSpPr>
          <p:nvPr/>
        </p:nvSpPr>
        <p:spPr>
          <a:xfrm>
            <a:off x="6458439" y="3089931"/>
            <a:ext cx="273286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>
                <a:latin typeface="+mj-ea"/>
              </a:rPr>
              <a:t>Model</a:t>
            </a:r>
            <a:r>
              <a:rPr lang="en-US" altLang="ko-KR" sz="1200" dirty="0">
                <a:latin typeface="+mj-ea"/>
              </a:rPr>
              <a:t>: NT900X3A</a:t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CPU: </a:t>
            </a:r>
            <a:r>
              <a:rPr lang="en-US" altLang="ko-KR" sz="1200" dirty="0" smtClean="0">
                <a:latin typeface="+mj-ea"/>
              </a:rPr>
              <a:t>i5-2537U @1.40GHz / 2 cores</a:t>
            </a:r>
            <a:r>
              <a:rPr lang="en-US" altLang="ko-KR" sz="1200" dirty="0">
                <a:latin typeface="+mj-ea"/>
              </a:rPr>
              <a:t/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>
                <a:latin typeface="+mj-ea"/>
              </a:rPr>
              <a:t>Memory: 4</a:t>
            </a:r>
            <a:r>
              <a:rPr lang="en-US" altLang="ko-KR" sz="1200" dirty="0" smtClean="0">
                <a:latin typeface="+mj-ea"/>
              </a:rPr>
              <a:t>GB </a:t>
            </a:r>
            <a:r>
              <a:rPr lang="en-US" altLang="ko-KR" sz="1200" dirty="0">
                <a:latin typeface="+mj-ea"/>
              </a:rPr>
              <a:t>DDR3 </a:t>
            </a:r>
            <a:br>
              <a:rPr lang="en-US" altLang="ko-KR" sz="1200" dirty="0">
                <a:latin typeface="+mj-ea"/>
              </a:rPr>
            </a:br>
            <a:r>
              <a:rPr lang="en-US" altLang="ko-KR" sz="1200" dirty="0" smtClean="0">
                <a:latin typeface="+mj-ea"/>
              </a:rPr>
              <a:t>SSD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smtClean="0">
                <a:latin typeface="+mj-ea"/>
              </a:rPr>
              <a:t>128GB</a:t>
            </a:r>
            <a:r>
              <a:rPr lang="en-US" altLang="ko-KR" sz="1200" dirty="0">
                <a:latin typeface="+mj-ea"/>
              </a:rPr>
              <a:t/>
            </a:r>
            <a:br>
              <a:rPr lang="en-US" altLang="ko-KR" sz="1200" dirty="0">
                <a:latin typeface="+mj-ea"/>
              </a:rPr>
            </a:br>
            <a:endParaRPr lang="ko-KR" altLang="en-US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621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Setup: Required Devices</a:t>
            </a:r>
            <a:endParaRPr lang="ko-KR" alt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2787" y="2656523"/>
            <a:ext cx="141096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NUC </a:t>
            </a:r>
            <a:r>
              <a:rPr lang="en-US" altLang="ko-KR" sz="2000" b="1" dirty="0">
                <a:latin typeface="+mj-ea"/>
              </a:rPr>
              <a:t>PC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339306" y="2648134"/>
            <a:ext cx="51648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ea"/>
              </a:rPr>
              <a:t>PI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458439" y="2648134"/>
            <a:ext cx="309990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j-ea"/>
              </a:rPr>
              <a:t>Laptop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</a:rPr>
              <a:t>(or NUC)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944481" y="4638078"/>
            <a:ext cx="4518501" cy="2050809"/>
            <a:chOff x="2955556" y="4474365"/>
            <a:chExt cx="4518501" cy="2050809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0EF34D78-DE7C-994F-AF61-719DD1E5BC78}"/>
                </a:ext>
              </a:extLst>
            </p:cNvPr>
            <p:cNvSpPr txBox="1">
              <a:spLocks/>
            </p:cNvSpPr>
            <p:nvPr/>
          </p:nvSpPr>
          <p:spPr>
            <a:xfrm>
              <a:off x="2955556" y="5827680"/>
              <a:ext cx="4518501" cy="6974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200" dirty="0" smtClean="0">
                  <a:latin typeface="+mj-ea"/>
                </a:rPr>
                <a:t>Model: </a:t>
              </a:r>
              <a:r>
                <a:rPr lang="en-US" altLang="ko-KR" sz="1200" dirty="0" err="1" smtClean="0">
                  <a:latin typeface="+mj-ea"/>
                </a:rPr>
                <a:t>Netgear</a:t>
              </a:r>
              <a:r>
                <a:rPr lang="en-US" altLang="ko-KR" sz="1200" dirty="0" smtClean="0">
                  <a:latin typeface="+mj-ea"/>
                </a:rPr>
                <a:t> </a:t>
              </a:r>
              <a:r>
                <a:rPr lang="en-US" altLang="ko-KR" sz="1200" dirty="0" err="1" smtClean="0">
                  <a:latin typeface="+mj-ea"/>
                </a:rPr>
                <a:t>Prosafe</a:t>
              </a:r>
              <a:r>
                <a:rPr lang="en-US" altLang="ko-KR" sz="1200" dirty="0" smtClean="0">
                  <a:latin typeface="+mj-ea"/>
                </a:rPr>
                <a:t> </a:t>
              </a:r>
              <a:r>
                <a:rPr lang="en-US" altLang="ko-KR" sz="1200" dirty="0">
                  <a:latin typeface="+mj-ea"/>
                </a:rPr>
                <a:t>16 port </a:t>
              </a:r>
              <a:r>
                <a:rPr lang="en-US" altLang="ko-KR" sz="1200" dirty="0" smtClean="0">
                  <a:latin typeface="+mj-ea"/>
                </a:rPr>
                <a:t>1G switch</a:t>
              </a:r>
              <a:r>
                <a:rPr lang="en-US" altLang="ko-KR" sz="1200" dirty="0">
                  <a:latin typeface="+mj-ea"/>
                </a:rPr>
                <a:t/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 smtClean="0">
                  <a:latin typeface="+mj-ea"/>
                </a:rPr>
                <a:t>Network: </a:t>
              </a:r>
              <a:r>
                <a:rPr lang="en-US" altLang="ko-KR" sz="1200" dirty="0">
                  <a:latin typeface="+mj-ea"/>
                </a:rPr>
                <a:t>16 auto-sensing 10/100/1000 Mbps Ethernet </a:t>
              </a:r>
              <a:r>
                <a:rPr lang="en-US" altLang="ko-KR" sz="1200" dirty="0" smtClean="0">
                  <a:latin typeface="+mj-ea"/>
                </a:rPr>
                <a:t>ports</a:t>
              </a:r>
              <a:endParaRPr lang="ko-KR" altLang="en-US" sz="1200" dirty="0">
                <a:latin typeface="+mj-ea"/>
              </a:endParaRPr>
            </a:p>
          </p:txBody>
        </p:sp>
        <p:pic>
          <p:nvPicPr>
            <p:cNvPr id="12" name="Picture 4" descr="netgear prosafe 16 port gigabit switchì ëí ì´ë¯¸ì§ ê²ìê²°ê³¼">
              <a:extLst>
                <a:ext uri="{FF2B5EF4-FFF2-40B4-BE49-F238E27FC236}">
                  <a16:creationId xmlns:a16="http://schemas.microsoft.com/office/drawing/2014/main" id="{1BC6991D-156A-7845-BBCE-D607E66DA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774" y="4474365"/>
              <a:ext cx="2860526" cy="123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182948" y="5512475"/>
              <a:ext cx="3485698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+mj-ea"/>
                </a:rPr>
                <a:t>Switch </a:t>
              </a:r>
              <a:r>
                <a:rPr lang="en-US" altLang="ko-KR" sz="2000" b="1" dirty="0" smtClean="0">
                  <a:latin typeface="+mj-ea"/>
                </a:rPr>
                <a:t>(and/or </a:t>
              </a:r>
              <a:r>
                <a:rPr lang="en-US" altLang="ko-KR" sz="2000" b="1" dirty="0" err="1" smtClean="0">
                  <a:latin typeface="+mj-ea"/>
                </a:rPr>
                <a:t>WiFi</a:t>
              </a:r>
              <a:r>
                <a:rPr lang="en-US" altLang="ko-KR" sz="2000" b="1" dirty="0" smtClean="0">
                  <a:latin typeface="+mj-ea"/>
                </a:rPr>
                <a:t> AP)</a:t>
              </a:r>
              <a:endParaRPr lang="ko-KR" altLang="en-US" sz="2000" dirty="0"/>
            </a:p>
          </p:txBody>
        </p:sp>
      </p:grpSp>
      <p:cxnSp>
        <p:nvCxnSpPr>
          <p:cNvPr id="20" name="꺾인 연결선 171">
            <a:extLst>
              <a:ext uri="{FF2B5EF4-FFF2-40B4-BE49-F238E27FC236}">
                <a16:creationId xmlns:a16="http://schemas.microsoft.com/office/drawing/2014/main" id="{B0AF2A7E-8FC0-EC46-88A0-F76AA00D90D3}"/>
              </a:ext>
            </a:extLst>
          </p:cNvPr>
          <p:cNvCxnSpPr/>
          <p:nvPr/>
        </p:nvCxnSpPr>
        <p:spPr>
          <a:xfrm rot="5400000" flipH="1" flipV="1">
            <a:off x="4764463" y="1046883"/>
            <a:ext cx="25301" cy="6227320"/>
          </a:xfrm>
          <a:prstGeom prst="bentConnector3">
            <a:avLst>
              <a:gd name="adj1" fmla="val -90352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171">
            <a:extLst>
              <a:ext uri="{FF2B5EF4-FFF2-40B4-BE49-F238E27FC236}">
                <a16:creationId xmlns:a16="http://schemas.microsoft.com/office/drawing/2014/main" id="{B0AF2A7E-8FC0-EC46-88A0-F76AA00D90D3}"/>
              </a:ext>
            </a:extLst>
          </p:cNvPr>
          <p:cNvCxnSpPr/>
          <p:nvPr/>
        </p:nvCxnSpPr>
        <p:spPr>
          <a:xfrm rot="5400000" flipH="1" flipV="1">
            <a:off x="4850959" y="1017460"/>
            <a:ext cx="25301" cy="6227320"/>
          </a:xfrm>
          <a:prstGeom prst="bentConnector3">
            <a:avLst>
              <a:gd name="adj1" fmla="val -1391925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172">
            <a:extLst>
              <a:ext uri="{FF2B5EF4-FFF2-40B4-BE49-F238E27FC236}">
                <a16:creationId xmlns:a16="http://schemas.microsoft.com/office/drawing/2014/main" id="{1D1AE379-AF9F-2648-BC45-74C8A1C8FD24}"/>
              </a:ext>
            </a:extLst>
          </p:cNvPr>
          <p:cNvCxnSpPr/>
          <p:nvPr/>
        </p:nvCxnSpPr>
        <p:spPr>
          <a:xfrm>
            <a:off x="4365258" y="4147892"/>
            <a:ext cx="0" cy="5912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E66DDC6-9202-3746-BE55-A42273C28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95494" y="3865085"/>
            <a:ext cx="320473" cy="31656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66DDC6-9202-3746-BE55-A42273C28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7974" y="3865085"/>
            <a:ext cx="320473" cy="316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66DDC6-9202-3746-BE55-A42273C28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746216" y="3865085"/>
            <a:ext cx="320473" cy="316565"/>
          </a:xfrm>
          <a:prstGeom prst="rect">
            <a:avLst/>
          </a:prstGeom>
        </p:spPr>
      </p:pic>
      <p:cxnSp>
        <p:nvCxnSpPr>
          <p:cNvPr id="39" name="직선 연결선 172">
            <a:extLst>
              <a:ext uri="{FF2B5EF4-FFF2-40B4-BE49-F238E27FC236}">
                <a16:creationId xmlns:a16="http://schemas.microsoft.com/office/drawing/2014/main" id="{1D1AE379-AF9F-2648-BC45-74C8A1C8FD24}"/>
              </a:ext>
            </a:extLst>
          </p:cNvPr>
          <p:cNvCxnSpPr/>
          <p:nvPr/>
        </p:nvCxnSpPr>
        <p:spPr>
          <a:xfrm>
            <a:off x="4459992" y="4143771"/>
            <a:ext cx="0" cy="59125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2A2745E-C76A-8D44-A29D-36FC33356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31" y="1000165"/>
            <a:ext cx="1202932" cy="663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477" y="4911930"/>
            <a:ext cx="236765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Note: </a:t>
            </a:r>
            <a:r>
              <a:rPr lang="en-US" altLang="ko-KR" b="1" dirty="0" smtClean="0">
                <a:solidFill>
                  <a:srgbClr val="FF0000"/>
                </a:solidFill>
              </a:rPr>
              <a:t>Any</a:t>
            </a:r>
            <a:r>
              <a:rPr lang="en-US" altLang="ko-KR" dirty="0" smtClean="0">
                <a:solidFill>
                  <a:srgbClr val="FF0000"/>
                </a:solidFill>
              </a:rPr>
              <a:t> qualified PCs or switches can replace above required devices.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388056-797D-1A4F-AA5A-5E0F9EBA6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005" y="4978301"/>
            <a:ext cx="1174393" cy="7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54EF38-925D-F541-AE98-3A316880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13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37F0-0A33-F143-B159-2133AEAED9DA}"/>
              </a:ext>
            </a:extLst>
          </p:cNvPr>
          <p:cNvSpPr/>
          <p:nvPr/>
        </p:nvSpPr>
        <p:spPr>
          <a:xfrm>
            <a:off x="222530" y="3959133"/>
            <a:ext cx="4241412" cy="260872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2. Wi-Fi connection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F277D-509E-564B-A42C-58FEA947810F}"/>
              </a:ext>
            </a:extLst>
          </p:cNvPr>
          <p:cNvSpPr/>
          <p:nvPr/>
        </p:nvSpPr>
        <p:spPr>
          <a:xfrm>
            <a:off x="4717159" y="3959133"/>
            <a:ext cx="4241412" cy="260872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3. 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8221-900F-7145-BA8B-F79326F5FA0D}"/>
              </a:ext>
            </a:extLst>
          </p:cNvPr>
          <p:cNvSpPr/>
          <p:nvPr/>
        </p:nvSpPr>
        <p:spPr>
          <a:xfrm>
            <a:off x="4717159" y="738554"/>
            <a:ext cx="4241412" cy="30081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Wired/Wi-Fi connection (Ideal case)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188">
            <a:extLst>
              <a:ext uri="{FF2B5EF4-FFF2-40B4-BE49-F238E27FC236}">
                <a16:creationId xmlns:a16="http://schemas.microsoft.com/office/drawing/2014/main" id="{8339B2E7-746E-5D4B-95E7-6C0236DFF311}"/>
              </a:ext>
            </a:extLst>
          </p:cNvPr>
          <p:cNvSpPr txBox="1"/>
          <p:nvPr/>
        </p:nvSpPr>
        <p:spPr>
          <a:xfrm>
            <a:off x="277522" y="2724972"/>
            <a:ext cx="3881842" cy="736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70C0"/>
                </a:solidFill>
                <a:latin typeface="Calibri" panose="020F0502020204030204"/>
                <a:ea typeface="맑은 고딕" panose="020B0503020000020004" pitchFamily="50" charset="-127"/>
              </a:rPr>
              <a:t>Legends (Network Channel)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189">
            <a:extLst>
              <a:ext uri="{FF2B5EF4-FFF2-40B4-BE49-F238E27FC236}">
                <a16:creationId xmlns:a16="http://schemas.microsoft.com/office/drawing/2014/main" id="{1B2D6E68-89CD-D744-AA48-022EDACDB216}"/>
              </a:ext>
            </a:extLst>
          </p:cNvPr>
          <p:cNvCxnSpPr>
            <a:cxnSpLocks/>
          </p:cNvCxnSpPr>
          <p:nvPr/>
        </p:nvCxnSpPr>
        <p:spPr>
          <a:xfrm flipH="1">
            <a:off x="389570" y="3115432"/>
            <a:ext cx="3690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92">
            <a:extLst>
              <a:ext uri="{FF2B5EF4-FFF2-40B4-BE49-F238E27FC236}">
                <a16:creationId xmlns:a16="http://schemas.microsoft.com/office/drawing/2014/main" id="{23564436-DFED-924A-B11B-1CE51FA71500}"/>
              </a:ext>
            </a:extLst>
          </p:cNvPr>
          <p:cNvCxnSpPr>
            <a:cxnSpLocks/>
          </p:cNvCxnSpPr>
          <p:nvPr/>
        </p:nvCxnSpPr>
        <p:spPr>
          <a:xfrm>
            <a:off x="389570" y="3322749"/>
            <a:ext cx="36819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65CCB-C6E9-E74B-97F5-CCE4DE3620E2}"/>
              </a:ext>
            </a:extLst>
          </p:cNvPr>
          <p:cNvSpPr txBox="1"/>
          <p:nvPr/>
        </p:nvSpPr>
        <p:spPr>
          <a:xfrm>
            <a:off x="258578" y="945392"/>
            <a:ext cx="4224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Connection case</a:t>
            </a:r>
          </a:p>
          <a:p>
            <a:endParaRPr lang="en-US" altLang="ko-KR" sz="2000" dirty="0">
              <a:latin typeface="+mn-ea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+mn-ea"/>
              </a:rPr>
              <a:t>Wired/Wireless connection (Ideal case) 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+mn-ea"/>
              </a:rPr>
              <a:t>Wireless connection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+mn-ea"/>
              </a:rPr>
              <a:t>Wired connection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5EE40-8482-4746-8EDB-890D0956CBF9}"/>
              </a:ext>
            </a:extLst>
          </p:cNvPr>
          <p:cNvSpPr/>
          <p:nvPr/>
        </p:nvSpPr>
        <p:spPr>
          <a:xfrm>
            <a:off x="684823" y="2976933"/>
            <a:ext cx="1465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Calibri" panose="020F0502020204030204"/>
              </a:rPr>
              <a:t>Wired Data Network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A44E1-182A-1143-9C33-8BC9DCDC220B}"/>
              </a:ext>
            </a:extLst>
          </p:cNvPr>
          <p:cNvSpPr/>
          <p:nvPr/>
        </p:nvSpPr>
        <p:spPr>
          <a:xfrm>
            <a:off x="690379" y="3184250"/>
            <a:ext cx="1636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Calibri" panose="020F0502020204030204"/>
              </a:rPr>
              <a:t>Wired Control Network</a:t>
            </a:r>
          </a:p>
        </p:txBody>
      </p:sp>
      <p:cxnSp>
        <p:nvCxnSpPr>
          <p:cNvPr id="14" name="직선 연결선 189">
            <a:extLst>
              <a:ext uri="{FF2B5EF4-FFF2-40B4-BE49-F238E27FC236}">
                <a16:creationId xmlns:a16="http://schemas.microsoft.com/office/drawing/2014/main" id="{828D1629-6FD9-724C-9F44-45F6C20EE24B}"/>
              </a:ext>
            </a:extLst>
          </p:cNvPr>
          <p:cNvCxnSpPr>
            <a:cxnSpLocks/>
          </p:cNvCxnSpPr>
          <p:nvPr/>
        </p:nvCxnSpPr>
        <p:spPr>
          <a:xfrm flipH="1">
            <a:off x="2281804" y="3115432"/>
            <a:ext cx="369071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92">
            <a:extLst>
              <a:ext uri="{FF2B5EF4-FFF2-40B4-BE49-F238E27FC236}">
                <a16:creationId xmlns:a16="http://schemas.microsoft.com/office/drawing/2014/main" id="{EE24FEE9-BF4F-0442-9499-8A8A67B5E9D2}"/>
              </a:ext>
            </a:extLst>
          </p:cNvPr>
          <p:cNvCxnSpPr>
            <a:cxnSpLocks/>
          </p:cNvCxnSpPr>
          <p:nvPr/>
        </p:nvCxnSpPr>
        <p:spPr>
          <a:xfrm>
            <a:off x="2281804" y="3322749"/>
            <a:ext cx="368195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567EE4-F579-CD47-BB64-7D40E95F5095}"/>
              </a:ext>
            </a:extLst>
          </p:cNvPr>
          <p:cNvSpPr/>
          <p:nvPr/>
        </p:nvSpPr>
        <p:spPr>
          <a:xfrm>
            <a:off x="2577057" y="2976933"/>
            <a:ext cx="1465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Calibri" panose="020F0502020204030204"/>
              </a:rPr>
              <a:t>Wired Data Network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264934-020B-2441-8EAC-98B93654A431}"/>
              </a:ext>
            </a:extLst>
          </p:cNvPr>
          <p:cNvSpPr/>
          <p:nvPr/>
        </p:nvSpPr>
        <p:spPr>
          <a:xfrm>
            <a:off x="2582613" y="3184250"/>
            <a:ext cx="1636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Calibri" panose="020F0502020204030204"/>
              </a:rPr>
              <a:t>Wired Control Network</a:t>
            </a:r>
          </a:p>
        </p:txBody>
      </p:sp>
      <p:pic>
        <p:nvPicPr>
          <p:cNvPr id="18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CA18AA92-A6C9-A143-B1CA-2A2F2F56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39" y="2136814"/>
            <a:ext cx="919666" cy="6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82C1D1-554A-DB42-9836-1C0D1D2EE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96" y="2182534"/>
            <a:ext cx="1084753" cy="598310"/>
          </a:xfrm>
          <a:prstGeom prst="rect">
            <a:avLst/>
          </a:prstGeom>
        </p:spPr>
      </p:pic>
      <p:pic>
        <p:nvPicPr>
          <p:cNvPr id="20" name="Picture 4" descr="http://upload.wikimedia.org/wikipedia/commons/thumb/d/d2/Raspberry_Pi_Photo.jpg/1920px-Raspberry_Pi_Photo.jpg">
            <a:extLst>
              <a:ext uri="{FF2B5EF4-FFF2-40B4-BE49-F238E27FC236}">
                <a16:creationId xmlns:a16="http://schemas.microsoft.com/office/drawing/2014/main" id="{193FC38D-FABC-6141-9C0A-03499346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26" y="2180141"/>
            <a:ext cx="817181" cy="60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0B012B4E-F3A9-8E4B-A453-12483F9A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90" y="3238545"/>
            <a:ext cx="911451" cy="3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23FDE5-FAB5-3847-99C8-05F62E2D8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15149" y="2703848"/>
            <a:ext cx="256535" cy="2534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0345E6-B06F-0B49-A0C4-1EA296A86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719605" y="2706316"/>
            <a:ext cx="256535" cy="2534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AE15A2-74A3-B041-B4CA-A6993EEF8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275305" y="2727317"/>
            <a:ext cx="256535" cy="253407"/>
          </a:xfrm>
          <a:prstGeom prst="rect">
            <a:avLst/>
          </a:prstGeom>
        </p:spPr>
      </p:pic>
      <p:pic>
        <p:nvPicPr>
          <p:cNvPr id="25" name="Picture 2" descr="wifiì ëí ì´ë¯¸ì§ ê²ìê²°ê³¼">
            <a:extLst>
              <a:ext uri="{FF2B5EF4-FFF2-40B4-BE49-F238E27FC236}">
                <a16:creationId xmlns:a16="http://schemas.microsoft.com/office/drawing/2014/main" id="{EA1EF4BA-884E-5245-A7CA-D3A81E9C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90" y="1986274"/>
            <a:ext cx="271653" cy="2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wifiì ëí ì´ë¯¸ì§ ê²ìê²°ê³¼">
            <a:extLst>
              <a:ext uri="{FF2B5EF4-FFF2-40B4-BE49-F238E27FC236}">
                <a16:creationId xmlns:a16="http://schemas.microsoft.com/office/drawing/2014/main" id="{CD1C49AE-DA85-514A-97B0-B9B69333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46" y="1986274"/>
            <a:ext cx="271653" cy="2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wifiì ëí ì´ë¯¸ì§ ê²ìê²°ê³¼">
            <a:extLst>
              <a:ext uri="{FF2B5EF4-FFF2-40B4-BE49-F238E27FC236}">
                <a16:creationId xmlns:a16="http://schemas.microsoft.com/office/drawing/2014/main" id="{7E509B92-E5DD-354F-BDC2-E4B00205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46" y="1986274"/>
            <a:ext cx="271653" cy="2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꺾인 연결선 66">
            <a:extLst>
              <a:ext uri="{FF2B5EF4-FFF2-40B4-BE49-F238E27FC236}">
                <a16:creationId xmlns:a16="http://schemas.microsoft.com/office/drawing/2014/main" id="{0D007178-37F1-5D41-BF98-DC81517055E4}"/>
              </a:ext>
            </a:extLst>
          </p:cNvPr>
          <p:cNvCxnSpPr/>
          <p:nvPr/>
        </p:nvCxnSpPr>
        <p:spPr>
          <a:xfrm rot="16200000" flipH="1">
            <a:off x="6842709" y="1440475"/>
            <a:ext cx="23469" cy="306015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112">
            <a:extLst>
              <a:ext uri="{FF2B5EF4-FFF2-40B4-BE49-F238E27FC236}">
                <a16:creationId xmlns:a16="http://schemas.microsoft.com/office/drawing/2014/main" id="{0A8BA924-CEF8-4D44-A7EB-C1192D01B78C}"/>
              </a:ext>
            </a:extLst>
          </p:cNvPr>
          <p:cNvCxnSpPr/>
          <p:nvPr/>
        </p:nvCxnSpPr>
        <p:spPr>
          <a:xfrm rot="5400000" flipH="1" flipV="1">
            <a:off x="6816342" y="456196"/>
            <a:ext cx="12700" cy="3060156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68D9AD96-ED49-944B-BDFC-8BBD4AE88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619" y="1121769"/>
            <a:ext cx="698330" cy="471095"/>
          </a:xfrm>
          <a:prstGeom prst="rect">
            <a:avLst/>
          </a:prstGeom>
        </p:spPr>
      </p:pic>
      <p:cxnSp>
        <p:nvCxnSpPr>
          <p:cNvPr id="31" name="직선 연결선 149">
            <a:extLst>
              <a:ext uri="{FF2B5EF4-FFF2-40B4-BE49-F238E27FC236}">
                <a16:creationId xmlns:a16="http://schemas.microsoft.com/office/drawing/2014/main" id="{85B1034C-628B-8748-B0D0-40BB4ED0A590}"/>
              </a:ext>
            </a:extLst>
          </p:cNvPr>
          <p:cNvCxnSpPr/>
          <p:nvPr/>
        </p:nvCxnSpPr>
        <p:spPr>
          <a:xfrm>
            <a:off x="6790719" y="1579537"/>
            <a:ext cx="1" cy="35013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152">
            <a:extLst>
              <a:ext uri="{FF2B5EF4-FFF2-40B4-BE49-F238E27FC236}">
                <a16:creationId xmlns:a16="http://schemas.microsoft.com/office/drawing/2014/main" id="{A011FF8F-FF4A-1B42-A24D-C3ABC9CB44C9}"/>
              </a:ext>
            </a:extLst>
          </p:cNvPr>
          <p:cNvCxnSpPr/>
          <p:nvPr/>
        </p:nvCxnSpPr>
        <p:spPr>
          <a:xfrm rot="5400000" flipH="1" flipV="1">
            <a:off x="6886493" y="446665"/>
            <a:ext cx="8674" cy="3060156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53">
            <a:extLst>
              <a:ext uri="{FF2B5EF4-FFF2-40B4-BE49-F238E27FC236}">
                <a16:creationId xmlns:a16="http://schemas.microsoft.com/office/drawing/2014/main" id="{4BC6866C-27E6-924D-A074-A6D18802D425}"/>
              </a:ext>
            </a:extLst>
          </p:cNvPr>
          <p:cNvCxnSpPr/>
          <p:nvPr/>
        </p:nvCxnSpPr>
        <p:spPr>
          <a:xfrm>
            <a:off x="6876441" y="1582143"/>
            <a:ext cx="1" cy="3501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56">
            <a:extLst>
              <a:ext uri="{FF2B5EF4-FFF2-40B4-BE49-F238E27FC236}">
                <a16:creationId xmlns:a16="http://schemas.microsoft.com/office/drawing/2014/main" id="{2D147494-F766-304F-8699-7D9BD8419741}"/>
              </a:ext>
            </a:extLst>
          </p:cNvPr>
          <p:cNvCxnSpPr/>
          <p:nvPr/>
        </p:nvCxnSpPr>
        <p:spPr>
          <a:xfrm>
            <a:off x="6828821" y="2936247"/>
            <a:ext cx="1542" cy="342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160">
            <a:extLst>
              <a:ext uri="{FF2B5EF4-FFF2-40B4-BE49-F238E27FC236}">
                <a16:creationId xmlns:a16="http://schemas.microsoft.com/office/drawing/2014/main" id="{ECE1696C-DE94-EE42-9E91-341B2E5737DF}"/>
              </a:ext>
            </a:extLst>
          </p:cNvPr>
          <p:cNvCxnSpPr/>
          <p:nvPr/>
        </p:nvCxnSpPr>
        <p:spPr>
          <a:xfrm rot="16200000" flipH="1">
            <a:off x="6903284" y="1433197"/>
            <a:ext cx="37798" cy="306015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61">
            <a:extLst>
              <a:ext uri="{FF2B5EF4-FFF2-40B4-BE49-F238E27FC236}">
                <a16:creationId xmlns:a16="http://schemas.microsoft.com/office/drawing/2014/main" id="{EADB0D1F-E830-AD4C-AAE6-B474AC41FA8C}"/>
              </a:ext>
            </a:extLst>
          </p:cNvPr>
          <p:cNvCxnSpPr/>
          <p:nvPr/>
        </p:nvCxnSpPr>
        <p:spPr>
          <a:xfrm>
            <a:off x="6896562" y="2938495"/>
            <a:ext cx="1542" cy="3427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E6097773-3040-AC49-B59A-421B97E2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42" y="4732112"/>
            <a:ext cx="919666" cy="6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2985E95-A24C-DA4C-847B-FCDCF7AE5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99" y="4777832"/>
            <a:ext cx="1084753" cy="598310"/>
          </a:xfrm>
          <a:prstGeom prst="rect">
            <a:avLst/>
          </a:prstGeom>
        </p:spPr>
      </p:pic>
      <p:pic>
        <p:nvPicPr>
          <p:cNvPr id="39" name="Picture 4" descr="http://upload.wikimedia.org/wikipedia/commons/thumb/d/d2/Raspberry_Pi_Photo.jpg/1920px-Raspberry_Pi_Photo.jpg">
            <a:extLst>
              <a:ext uri="{FF2B5EF4-FFF2-40B4-BE49-F238E27FC236}">
                <a16:creationId xmlns:a16="http://schemas.microsoft.com/office/drawing/2014/main" id="{A4AD2578-8F9A-9A49-AACC-E9F14215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29" y="4775439"/>
            <a:ext cx="817181" cy="60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6803733C-0699-F144-BBD8-19A047E3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93" y="5833843"/>
            <a:ext cx="911451" cy="3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66DDC6-9202-3746-BE55-A42273C28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156452" y="5299146"/>
            <a:ext cx="256535" cy="2534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7F58EC-2382-234A-91B7-CE573B00D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60908" y="5301614"/>
            <a:ext cx="256535" cy="25340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F943BA1-4572-AD45-98F8-9962D201E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216608" y="5322615"/>
            <a:ext cx="256535" cy="253407"/>
          </a:xfrm>
          <a:prstGeom prst="rect">
            <a:avLst/>
          </a:prstGeom>
        </p:spPr>
      </p:pic>
      <p:cxnSp>
        <p:nvCxnSpPr>
          <p:cNvPr id="44" name="꺾인 연결선 169">
            <a:extLst>
              <a:ext uri="{FF2B5EF4-FFF2-40B4-BE49-F238E27FC236}">
                <a16:creationId xmlns:a16="http://schemas.microsoft.com/office/drawing/2014/main" id="{68A88194-9152-5D4B-85EC-FE923095E379}"/>
              </a:ext>
            </a:extLst>
          </p:cNvPr>
          <p:cNvCxnSpPr/>
          <p:nvPr/>
        </p:nvCxnSpPr>
        <p:spPr>
          <a:xfrm rot="16200000" flipH="1">
            <a:off x="6784012" y="4035773"/>
            <a:ext cx="23469" cy="306015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170">
            <a:extLst>
              <a:ext uri="{FF2B5EF4-FFF2-40B4-BE49-F238E27FC236}">
                <a16:creationId xmlns:a16="http://schemas.microsoft.com/office/drawing/2014/main" id="{0C4CB91E-198A-3F47-BCDD-7E26DA593B5C}"/>
              </a:ext>
            </a:extLst>
          </p:cNvPr>
          <p:cNvCxnSpPr/>
          <p:nvPr/>
        </p:nvCxnSpPr>
        <p:spPr>
          <a:xfrm>
            <a:off x="6770124" y="5531545"/>
            <a:ext cx="1542" cy="342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171">
            <a:extLst>
              <a:ext uri="{FF2B5EF4-FFF2-40B4-BE49-F238E27FC236}">
                <a16:creationId xmlns:a16="http://schemas.microsoft.com/office/drawing/2014/main" id="{B0AF2A7E-8FC0-EC46-88A0-F76AA00D90D3}"/>
              </a:ext>
            </a:extLst>
          </p:cNvPr>
          <p:cNvCxnSpPr/>
          <p:nvPr/>
        </p:nvCxnSpPr>
        <p:spPr>
          <a:xfrm rot="16200000" flipH="1">
            <a:off x="6844587" y="4028495"/>
            <a:ext cx="37798" cy="306015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172">
            <a:extLst>
              <a:ext uri="{FF2B5EF4-FFF2-40B4-BE49-F238E27FC236}">
                <a16:creationId xmlns:a16="http://schemas.microsoft.com/office/drawing/2014/main" id="{1D1AE379-AF9F-2648-BC45-74C8A1C8FD24}"/>
              </a:ext>
            </a:extLst>
          </p:cNvPr>
          <p:cNvCxnSpPr/>
          <p:nvPr/>
        </p:nvCxnSpPr>
        <p:spPr>
          <a:xfrm>
            <a:off x="6837865" y="5533793"/>
            <a:ext cx="1542" cy="3427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C0F557F-D825-FA42-841D-73A46C9FBB31}"/>
              </a:ext>
            </a:extLst>
          </p:cNvPr>
          <p:cNvGrpSpPr/>
          <p:nvPr/>
        </p:nvGrpSpPr>
        <p:grpSpPr>
          <a:xfrm>
            <a:off x="341221" y="4519182"/>
            <a:ext cx="3928579" cy="1740090"/>
            <a:chOff x="-1049980" y="3560450"/>
            <a:chExt cx="3928579" cy="1740090"/>
          </a:xfrm>
        </p:grpSpPr>
        <p:pic>
          <p:nvPicPr>
            <p:cNvPr id="49" name="Picture 2" descr="laptopì ëí ì´ë¯¸ì§ ê²ìê²°ê³¼">
              <a:extLst>
                <a:ext uri="{FF2B5EF4-FFF2-40B4-BE49-F238E27FC236}">
                  <a16:creationId xmlns:a16="http://schemas.microsoft.com/office/drawing/2014/main" id="{3DA3CFE8-3742-6D47-83CC-D29F6B586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33" y="4610790"/>
              <a:ext cx="919666" cy="68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0992CB7-1C27-004D-A60E-CBF97F6B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90" y="4656510"/>
              <a:ext cx="1084753" cy="598310"/>
            </a:xfrm>
            <a:prstGeom prst="rect">
              <a:avLst/>
            </a:prstGeom>
          </p:spPr>
        </p:pic>
        <p:pic>
          <p:nvPicPr>
            <p:cNvPr id="51" name="Picture 4" descr="http://upload.wikimedia.org/wikipedia/commons/thumb/d/d2/Raspberry_Pi_Photo.jpg/1920px-Raspberry_Pi_Photo.jpg">
              <a:extLst>
                <a:ext uri="{FF2B5EF4-FFF2-40B4-BE49-F238E27FC236}">
                  <a16:creationId xmlns:a16="http://schemas.microsoft.com/office/drawing/2014/main" id="{527CE28C-5AD2-FC4D-8EE0-2985856DE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49980" y="4654117"/>
              <a:ext cx="817181" cy="60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wifiì ëí ì´ë¯¸ì§ ê²ìê²°ê³¼">
              <a:extLst>
                <a:ext uri="{FF2B5EF4-FFF2-40B4-BE49-F238E27FC236}">
                  <a16:creationId xmlns:a16="http://schemas.microsoft.com/office/drawing/2014/main" id="{8741316D-5C4A-854A-AE7E-B2AEAE002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7216" y="4460250"/>
              <a:ext cx="271653" cy="200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wifiì ëí ì´ë¯¸ì§ ê²ìê²°ê³¼">
              <a:extLst>
                <a:ext uri="{FF2B5EF4-FFF2-40B4-BE49-F238E27FC236}">
                  <a16:creationId xmlns:a16="http://schemas.microsoft.com/office/drawing/2014/main" id="{7C4E3C4C-5565-534D-AF9E-001AC52E9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40" y="4460250"/>
              <a:ext cx="271653" cy="200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wifiì ëí ì´ë¯¸ì§ ê²ìê²°ê³¼">
              <a:extLst>
                <a:ext uri="{FF2B5EF4-FFF2-40B4-BE49-F238E27FC236}">
                  <a16:creationId xmlns:a16="http://schemas.microsoft.com/office/drawing/2014/main" id="{6C48B18E-7525-0A4D-8394-948545E2E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940" y="4460250"/>
              <a:ext cx="271653" cy="200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꺾인 연결선 179">
              <a:extLst>
                <a:ext uri="{FF2B5EF4-FFF2-40B4-BE49-F238E27FC236}">
                  <a16:creationId xmlns:a16="http://schemas.microsoft.com/office/drawing/2014/main" id="{85ABD017-CA23-7F49-9951-C850FCDCB6A5}"/>
                </a:ext>
              </a:extLst>
            </p:cNvPr>
            <p:cNvCxnSpPr/>
            <p:nvPr/>
          </p:nvCxnSpPr>
          <p:spPr>
            <a:xfrm rot="5400000" flipH="1" flipV="1">
              <a:off x="831536" y="2930172"/>
              <a:ext cx="12700" cy="306015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388056-797D-1A4F-AA5A-5E0F9EBA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848" y="3560450"/>
              <a:ext cx="698330" cy="471095"/>
            </a:xfrm>
            <a:prstGeom prst="rect">
              <a:avLst/>
            </a:prstGeom>
          </p:spPr>
        </p:pic>
        <p:cxnSp>
          <p:nvCxnSpPr>
            <p:cNvPr id="57" name="직선 연결선 181">
              <a:extLst>
                <a:ext uri="{FF2B5EF4-FFF2-40B4-BE49-F238E27FC236}">
                  <a16:creationId xmlns:a16="http://schemas.microsoft.com/office/drawing/2014/main" id="{664BD4AD-AA60-9C4E-A152-01A6010DD285}"/>
                </a:ext>
              </a:extLst>
            </p:cNvPr>
            <p:cNvCxnSpPr/>
            <p:nvPr/>
          </p:nvCxnSpPr>
          <p:spPr>
            <a:xfrm>
              <a:off x="805913" y="4036359"/>
              <a:ext cx="1" cy="41881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182">
              <a:extLst>
                <a:ext uri="{FF2B5EF4-FFF2-40B4-BE49-F238E27FC236}">
                  <a16:creationId xmlns:a16="http://schemas.microsoft.com/office/drawing/2014/main" id="{79608C33-A8EC-AE41-B410-37417A7EE07B}"/>
                </a:ext>
              </a:extLst>
            </p:cNvPr>
            <p:cNvCxnSpPr/>
            <p:nvPr/>
          </p:nvCxnSpPr>
          <p:spPr>
            <a:xfrm rot="5400000" flipH="1" flipV="1">
              <a:off x="901687" y="2920641"/>
              <a:ext cx="8674" cy="306015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183">
              <a:extLst>
                <a:ext uri="{FF2B5EF4-FFF2-40B4-BE49-F238E27FC236}">
                  <a16:creationId xmlns:a16="http://schemas.microsoft.com/office/drawing/2014/main" id="{E69E62E5-105F-F146-AD51-D2BDD462D905}"/>
                </a:ext>
              </a:extLst>
            </p:cNvPr>
            <p:cNvCxnSpPr/>
            <p:nvPr/>
          </p:nvCxnSpPr>
          <p:spPr>
            <a:xfrm>
              <a:off x="891635" y="4036350"/>
              <a:ext cx="1" cy="41881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0" y="-13336"/>
            <a:ext cx="6334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Setup: Network Setting Choices</a:t>
            </a:r>
            <a:endParaRPr lang="ko-KR" alt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0" y="12840"/>
            <a:ext cx="6973455" cy="807915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ko-KR" altLang="en-US" sz="5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668" y="1449724"/>
            <a:ext cx="340349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총괄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김종원 교수님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b="1" dirty="0" smtClean="0">
                <a:latin typeface="+mj-ea"/>
                <a:ea typeface="+mj-ea"/>
              </a:rPr>
              <a:t>실습 담당 조교</a:t>
            </a:r>
            <a:r>
              <a:rPr lang="en-US" altLang="ko-KR" b="1" dirty="0" smtClean="0">
                <a:latin typeface="+mj-ea"/>
                <a:ea typeface="+mj-ea"/>
              </a:rPr>
              <a:t>: </a:t>
            </a:r>
            <a:r>
              <a:rPr lang="ko-KR" altLang="en-US" b="1" dirty="0" err="1" smtClean="0">
                <a:latin typeface="+mj-ea"/>
                <a:ea typeface="+mj-ea"/>
              </a:rPr>
              <a:t>이승형</a:t>
            </a:r>
            <a:r>
              <a:rPr lang="en-US" altLang="ko-KR" b="1" dirty="0" smtClean="0">
                <a:latin typeface="+mj-ea"/>
                <a:ea typeface="+mj-ea"/>
              </a:rPr>
              <a:t>, </a:t>
            </a:r>
            <a:r>
              <a:rPr lang="ko-KR" altLang="en-US" b="1" dirty="0" smtClean="0">
                <a:latin typeface="+mj-ea"/>
                <a:ea typeface="+mj-ea"/>
              </a:rPr>
              <a:t>김주성</a:t>
            </a:r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b="1" dirty="0" smtClean="0">
                <a:latin typeface="+mj-ea"/>
                <a:ea typeface="+mj-ea"/>
              </a:rPr>
              <a:t>감수 담당 조교</a:t>
            </a:r>
            <a:r>
              <a:rPr lang="en-US" altLang="ko-KR" b="1" dirty="0" smtClean="0">
                <a:latin typeface="+mj-ea"/>
                <a:ea typeface="+mj-ea"/>
              </a:rPr>
              <a:t>: </a:t>
            </a:r>
            <a:r>
              <a:rPr lang="ko-KR" altLang="en-US" b="1" dirty="0" err="1" smtClean="0">
                <a:latin typeface="+mj-ea"/>
                <a:ea typeface="+mj-ea"/>
              </a:rPr>
              <a:t>권진철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632" y="3281643"/>
            <a:ext cx="785073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1. Box Lab</a:t>
            </a:r>
            <a:r>
              <a:rPr lang="ko-KR" altLang="en-US" sz="1400" dirty="0" smtClean="0">
                <a:latin typeface="+mj-ea"/>
                <a:ea typeface="+mj-ea"/>
              </a:rPr>
              <a:t> 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배정주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윤희범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남택호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강문중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권진철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김주성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이승형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홍유진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2. Inter-connect Lab </a:t>
            </a:r>
            <a:r>
              <a:rPr lang="ko-KR" altLang="en-US" sz="1400" dirty="0" smtClean="0">
                <a:latin typeface="+mj-ea"/>
                <a:ea typeface="+mj-ea"/>
              </a:rPr>
              <a:t>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김승룡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강문중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김주성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이승형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홍유진</a:t>
            </a:r>
            <a:endParaRPr lang="en-US" altLang="ko-KR" sz="1400" dirty="0" smtClean="0">
              <a:latin typeface="+mj-ea"/>
              <a:ea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3. Tower Lab </a:t>
            </a:r>
            <a:r>
              <a:rPr lang="ko-KR" altLang="en-US" sz="1400" dirty="0" smtClean="0">
                <a:latin typeface="+mj-ea"/>
                <a:ea typeface="+mj-ea"/>
              </a:rPr>
              <a:t>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김병돈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김승룡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김진우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김주성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이승형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김은지</a:t>
            </a:r>
            <a:endParaRPr lang="en-US" altLang="ko-KR" sz="1400" dirty="0" smtClean="0">
              <a:latin typeface="+mj-ea"/>
              <a:ea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4. </a:t>
            </a:r>
            <a:r>
              <a:rPr lang="en-US" altLang="ko-KR" sz="1400" dirty="0" err="1" smtClean="0">
                <a:latin typeface="+mj-ea"/>
                <a:ea typeface="+mj-ea"/>
              </a:rPr>
              <a:t>IoT</a:t>
            </a:r>
            <a:r>
              <a:rPr lang="en-US" altLang="ko-KR" sz="1400" dirty="0" smtClean="0">
                <a:latin typeface="+mj-ea"/>
                <a:ea typeface="+mj-ea"/>
              </a:rPr>
              <a:t> Lab </a:t>
            </a:r>
            <a:r>
              <a:rPr lang="ko-KR" altLang="en-US" sz="1400" dirty="0" smtClean="0">
                <a:latin typeface="+mj-ea"/>
                <a:ea typeface="+mj-ea"/>
              </a:rPr>
              <a:t>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배정주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권진철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김주성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</a:rPr>
              <a:t>이승형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홍유진</a:t>
            </a:r>
            <a:endParaRPr lang="en-US" altLang="ko-KR" sz="1400" dirty="0" smtClean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5. Cluster Lab </a:t>
            </a:r>
            <a:r>
              <a:rPr lang="ko-KR" altLang="en-US" sz="1400" dirty="0" smtClean="0">
                <a:latin typeface="+mj-ea"/>
                <a:ea typeface="+mj-ea"/>
              </a:rPr>
              <a:t>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송지원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김승룡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윤희범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남택호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강문중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권진철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이승형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김은지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6. Analytics Lab </a:t>
            </a:r>
            <a:r>
              <a:rPr lang="ko-KR" altLang="en-US" sz="1400" dirty="0" smtClean="0">
                <a:latin typeface="+mj-ea"/>
                <a:ea typeface="+mj-ea"/>
              </a:rPr>
              <a:t>자료 제작 도움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송지원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김승룡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윤희범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남택호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강문중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권진철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이승형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김은지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3" y="1860099"/>
            <a:ext cx="1677000" cy="382200"/>
          </a:xfrm>
          <a:prstGeom prst="rect">
            <a:avLst/>
          </a:prstGeom>
        </p:spPr>
      </p:pic>
      <p:pic>
        <p:nvPicPr>
          <p:cNvPr id="12" name="Picture 2" descr="starmoocì ëí ì´ë¯¸ì§ ê²ìê²°ê³¼">
            <a:extLst>
              <a:ext uri="{FF2B5EF4-FFF2-40B4-BE49-F238E27FC236}">
                <a16:creationId xmlns:a16="http://schemas.microsoft.com/office/drawing/2014/main" id="{61A5C567-CA11-0446-BF89-BFB12EFF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63" y="1473801"/>
            <a:ext cx="1950731" cy="99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ê´ì£¼ê³¼íê¸°ì ì pngì ëí ì´ë¯¸ì§ ê²ìê²°ê³¼">
            <a:extLst>
              <a:ext uri="{FF2B5EF4-FFF2-40B4-BE49-F238E27FC236}">
                <a16:creationId xmlns:a16="http://schemas.microsoft.com/office/drawing/2014/main" id="{02AF58DE-19CF-2D4B-8569-DED4BC71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23" y="3688402"/>
            <a:ext cx="1414946" cy="13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99469" y="72843"/>
            <a:ext cx="1857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Fall 2018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725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6C5AD-6A05-3B41-846C-18B7A4AC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2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C:\Users\Stevelee\Downloads\SmartX-mini-master\SmartX-mini-master\images\SmartX-Labs Mini.JPG">
            <a:extLst>
              <a:ext uri="{FF2B5EF4-FFF2-40B4-BE49-F238E27FC236}">
                <a16:creationId xmlns:a16="http://schemas.microsoft.com/office/drawing/2014/main" id="{F5103826-5446-1E48-BF4D-DDEB1CB40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r="24672"/>
          <a:stretch/>
        </p:blipFill>
        <p:spPr bwMode="auto">
          <a:xfrm>
            <a:off x="3269673" y="1533850"/>
            <a:ext cx="5874326" cy="53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145642" y="864117"/>
            <a:ext cx="5998358" cy="635389"/>
            <a:chOff x="3145642" y="864117"/>
            <a:chExt cx="5998358" cy="6353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58648-6253-3248-B1E8-E22E176EB438}"/>
                </a:ext>
              </a:extLst>
            </p:cNvPr>
            <p:cNvSpPr txBox="1"/>
            <p:nvPr/>
          </p:nvSpPr>
          <p:spPr>
            <a:xfrm>
              <a:off x="4683516" y="1012534"/>
              <a:ext cx="446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https://</a:t>
              </a:r>
              <a:r>
                <a:rPr lang="en-US" altLang="ko-KR" sz="1600" dirty="0" smtClean="0">
                  <a:latin typeface="+mn-ea"/>
                </a:rPr>
                <a:t>github.com/SmartX-Labs/SmartX-Mini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62D7EE-9702-0148-99D7-EE270993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5642" y="864117"/>
              <a:ext cx="1445509" cy="635389"/>
            </a:xfrm>
            <a:prstGeom prst="rect">
              <a:avLst/>
            </a:prstGeom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FC87D70-6F86-3247-8139-AA3109E1E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8" y="707114"/>
            <a:ext cx="1960027" cy="1981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884B4-C4A8-6346-8345-870BC74BAA5C}"/>
              </a:ext>
            </a:extLst>
          </p:cNvPr>
          <p:cNvSpPr txBox="1"/>
          <p:nvPr/>
        </p:nvSpPr>
        <p:spPr>
          <a:xfrm>
            <a:off x="9304" y="2992755"/>
            <a:ext cx="32603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SmartX Labs – Mini is focusing on how to enable </a:t>
            </a:r>
            <a:r>
              <a:rPr lang="en-US" altLang="ko-KR" sz="1600" b="1" dirty="0" smtClean="0">
                <a:latin typeface="+mn-ea"/>
              </a:rPr>
              <a:t>inter-connected service functions </a:t>
            </a:r>
            <a:r>
              <a:rPr lang="en-US" altLang="ko-KR" sz="1600" dirty="0" smtClean="0">
                <a:latin typeface="+mn-ea"/>
              </a:rPr>
              <a:t>(i.e., </a:t>
            </a:r>
            <a:r>
              <a:rPr lang="en-US" altLang="ko-KR" sz="1600" dirty="0" err="1" smtClean="0">
                <a:latin typeface="+mn-ea"/>
              </a:rPr>
              <a:t>microservices</a:t>
            </a:r>
            <a:r>
              <a:rPr lang="en-US" altLang="ko-KR" sz="1600" dirty="0" smtClean="0">
                <a:latin typeface="+mn-ea"/>
              </a:rPr>
              <a:t>) with </a:t>
            </a:r>
            <a:r>
              <a:rPr lang="en-US" altLang="ko-KR" sz="1600" dirty="0" err="1" smtClean="0">
                <a:latin typeface="+mn-ea"/>
              </a:rPr>
              <a:t>IoT</a:t>
            </a:r>
            <a:r>
              <a:rPr lang="en-US" altLang="ko-KR" sz="1600" dirty="0" smtClean="0">
                <a:latin typeface="+mn-ea"/>
              </a:rPr>
              <a:t> devices (e.g., Raspberry Pi’s) linked to cloud (e.g., NUCs). Lab participants first install/configure Boxes (</a:t>
            </a:r>
            <a:r>
              <a:rPr lang="en-US" altLang="ko-KR" sz="1600" dirty="0" err="1" smtClean="0">
                <a:latin typeface="+mn-ea"/>
              </a:rPr>
              <a:t>Pis</a:t>
            </a:r>
            <a:r>
              <a:rPr lang="en-US" altLang="ko-KR" sz="1600" dirty="0" smtClean="0">
                <a:latin typeface="+mn-ea"/>
              </a:rPr>
              <a:t> &amp; NUCs) according to their roles, then connect both </a:t>
            </a:r>
            <a:r>
              <a:rPr lang="en-US" altLang="ko-KR" sz="1600" b="1" dirty="0" err="1" smtClean="0">
                <a:latin typeface="+mn-ea"/>
              </a:rPr>
              <a:t>IoT</a:t>
            </a:r>
            <a:r>
              <a:rPr lang="en-US" altLang="ko-KR" sz="1600" b="1" dirty="0" smtClean="0">
                <a:latin typeface="+mn-ea"/>
              </a:rPr>
              <a:t> and Cloud Boxes </a:t>
            </a:r>
            <a:r>
              <a:rPr lang="en-US" altLang="ko-KR" sz="1600" dirty="0" smtClean="0">
                <a:latin typeface="+mn-ea"/>
              </a:rPr>
              <a:t>to conduct diverse </a:t>
            </a:r>
            <a:r>
              <a:rPr lang="en-US" altLang="ko-KR" sz="1600" b="1" dirty="0" smtClean="0">
                <a:latin typeface="+mn-ea"/>
              </a:rPr>
              <a:t>miniaturized service realization </a:t>
            </a:r>
            <a:r>
              <a:rPr lang="en-US" altLang="ko-KR" sz="1600" dirty="0" smtClean="0">
                <a:latin typeface="+mn-ea"/>
              </a:rPr>
              <a:t>while the centralized </a:t>
            </a:r>
            <a:r>
              <a:rPr lang="en-US" altLang="ko-KR" sz="1600" b="1" dirty="0" smtClean="0">
                <a:latin typeface="+mn-ea"/>
              </a:rPr>
              <a:t>Tower Box </a:t>
            </a:r>
            <a:r>
              <a:rPr lang="en-US" altLang="ko-KR" sz="1600" dirty="0" smtClean="0">
                <a:latin typeface="+mn-ea"/>
              </a:rPr>
              <a:t>can monitor &amp; control </a:t>
            </a:r>
            <a:r>
              <a:rPr lang="en-US" altLang="ko-KR" sz="1600" dirty="0" err="1" smtClean="0">
                <a:latin typeface="+mn-ea"/>
              </a:rPr>
              <a:t>IoT</a:t>
            </a:r>
            <a:r>
              <a:rPr lang="en-US" altLang="ko-KR" sz="1600" dirty="0" smtClean="0">
                <a:latin typeface="+mn-ea"/>
              </a:rPr>
              <a:t>/Cloud Boxes.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8A2AE-8063-4A40-81E6-3EE13EF368C9}"/>
              </a:ext>
            </a:extLst>
          </p:cNvPr>
          <p:cNvSpPr txBox="1"/>
          <p:nvPr/>
        </p:nvSpPr>
        <p:spPr>
          <a:xfrm>
            <a:off x="9304" y="-5441"/>
            <a:ext cx="6687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SmartX Labs – Mini (Full Selection) </a:t>
            </a:r>
            <a:endParaRPr lang="en-US" altLang="ko-KR" sz="22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7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9E6F9-7028-BC48-81C4-56279110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25878"/>
            <a:ext cx="2057400" cy="365125"/>
          </a:xfrm>
        </p:spPr>
        <p:txBody>
          <a:bodyPr/>
          <a:lstStyle/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3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ê´ë ¨ ì´ë¯¸ì§">
            <a:extLst>
              <a:ext uri="{FF2B5EF4-FFF2-40B4-BE49-F238E27FC236}">
                <a16:creationId xmlns:a16="http://schemas.microsoft.com/office/drawing/2014/main" id="{14C7FC6C-E709-3041-A62F-9D11EA9A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49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1.daumcdn.net/thumb/R720x0.q80/?scode=mtistory&amp;fname=http%3A%2F%2Fcfile1.uf.tistory.com%2Fimage%2F026CA04851862D8A02D798">
            <a:extLst>
              <a:ext uri="{FF2B5EF4-FFF2-40B4-BE49-F238E27FC236}">
                <a16:creationId xmlns:a16="http://schemas.microsoft.com/office/drawing/2014/main" id="{D0D0BA4D-C5B2-F741-B67E-3C93606F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>
            <a:extLst>
              <a:ext uri="{FF2B5EF4-FFF2-40B4-BE49-F238E27FC236}">
                <a16:creationId xmlns:a16="http://schemas.microsoft.com/office/drawing/2014/main" id="{2F6AD59B-1D8E-3C4C-BE58-90B210F3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2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DD6C-F280-CD46-BB06-45191EF0EACD}"/>
              </a:ext>
            </a:extLst>
          </p:cNvPr>
          <p:cNvSpPr txBox="1"/>
          <p:nvPr/>
        </p:nvSpPr>
        <p:spPr>
          <a:xfrm>
            <a:off x="668816" y="1002726"/>
            <a:ext cx="7806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latin typeface="+mn-ea"/>
              </a:rPr>
              <a:t>Selected Labs</a:t>
            </a:r>
            <a:endParaRPr lang="ko-KR" altLang="en-US" sz="9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38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FB1BB-4712-3949-B548-AE0E3D3E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4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3" y="-5441"/>
            <a:ext cx="72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- Mini-MOOC Selections</a:t>
            </a:r>
            <a:endParaRPr lang="ko-KR" alt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25004-9CBB-C440-B007-44727949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50" y="1615696"/>
            <a:ext cx="2437355" cy="18968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10F1E24-5650-FC4E-8F59-1F9B140EA877}"/>
              </a:ext>
            </a:extLst>
          </p:cNvPr>
          <p:cNvSpPr txBox="1">
            <a:spLocks/>
          </p:cNvSpPr>
          <p:nvPr/>
        </p:nvSpPr>
        <p:spPr>
          <a:xfrm>
            <a:off x="1130614" y="1351041"/>
            <a:ext cx="1337966" cy="345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b="1" dirty="0">
                <a:solidFill>
                  <a:srgbClr val="0070C0"/>
                </a:solidFill>
              </a:rPr>
              <a:t>#1: Box Lab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F060D8-58D4-184D-B4F3-941CAAF7131B}"/>
              </a:ext>
            </a:extLst>
          </p:cNvPr>
          <p:cNvSpPr txBox="1">
            <a:spLocks/>
          </p:cNvSpPr>
          <p:nvPr/>
        </p:nvSpPr>
        <p:spPr>
          <a:xfrm>
            <a:off x="3579022" y="1355562"/>
            <a:ext cx="1987420" cy="33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defTabSz="457200">
              <a:spcBef>
                <a:spcPct val="0"/>
              </a:spcBef>
              <a:buNone/>
              <a:defRPr sz="16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smtClean="0"/>
              <a:t>#2: Inter-Connect </a:t>
            </a:r>
            <a:r>
              <a:rPr lang="en-US" altLang="ko-KR" b="1" dirty="0"/>
              <a:t>Lab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17D287-1F79-9647-BCA6-B9DD9511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83" y="1541650"/>
            <a:ext cx="2669098" cy="2044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51704" y="1727728"/>
            <a:ext cx="2374979" cy="1672764"/>
            <a:chOff x="6551704" y="1688933"/>
            <a:chExt cx="2374979" cy="16727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68540C1-6A41-A140-ACBC-70512C2B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3916" y="1688933"/>
              <a:ext cx="1622767" cy="1655885"/>
            </a:xfrm>
            <a:prstGeom prst="rect">
              <a:avLst/>
            </a:prstGeom>
          </p:spPr>
        </p:pic>
        <p:pic>
          <p:nvPicPr>
            <p:cNvPr id="12" name="Picture 212">
              <a:extLst>
                <a:ext uri="{FF2B5EF4-FFF2-40B4-BE49-F238E27FC236}">
                  <a16:creationId xmlns:a16="http://schemas.microsoft.com/office/drawing/2014/main" id="{8C60FC63-9BEF-2F47-BBAD-5A9F80102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551704" y="1735045"/>
              <a:ext cx="631500" cy="1626652"/>
            </a:xfrm>
            <a:prstGeom prst="rect">
              <a:avLst/>
            </a:prstGeom>
          </p:spPr>
        </p:pic>
        <p:pic>
          <p:nvPicPr>
            <p:cNvPr id="13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4FDD12A6-9D82-FC41-BE42-B285BE7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441" y="2459290"/>
              <a:ext cx="715475" cy="56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B64FC7A7-BDB2-2343-BC3B-FB4ED9DEC2E5}"/>
              </a:ext>
            </a:extLst>
          </p:cNvPr>
          <p:cNvSpPr txBox="1">
            <a:spLocks/>
          </p:cNvSpPr>
          <p:nvPr/>
        </p:nvSpPr>
        <p:spPr>
          <a:xfrm>
            <a:off x="7031937" y="1355562"/>
            <a:ext cx="1414513" cy="33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defTabSz="457200">
              <a:spcBef>
                <a:spcPct val="0"/>
              </a:spcBef>
              <a:buNone/>
              <a:defRPr sz="16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/>
              <a:t>#3: Tower Lab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C7ACB7-2EBA-494C-9AB5-FEBC7D501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68" y="4441149"/>
            <a:ext cx="2658036" cy="193619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A940C8CF-26D5-C844-99AB-9EB7393BFFB6}"/>
              </a:ext>
            </a:extLst>
          </p:cNvPr>
          <p:cNvSpPr txBox="1">
            <a:spLocks/>
          </p:cNvSpPr>
          <p:nvPr/>
        </p:nvSpPr>
        <p:spPr>
          <a:xfrm>
            <a:off x="1159335" y="4072917"/>
            <a:ext cx="1186703" cy="33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defTabSz="457200">
              <a:spcBef>
                <a:spcPct val="0"/>
              </a:spcBef>
              <a:buNone/>
              <a:defRPr sz="16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/>
              <a:t>#4:  </a:t>
            </a:r>
            <a:r>
              <a:rPr lang="en-US" altLang="ko-KR" b="1" dirty="0" err="1"/>
              <a:t>IoT</a:t>
            </a:r>
            <a:r>
              <a:rPr lang="en-US" altLang="ko-KR" b="1" dirty="0"/>
              <a:t> Lab</a:t>
            </a:r>
            <a:endParaRPr lang="ko-KR" altLang="en-US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78D48B9-B9F7-E04E-B43E-B7B972D32B74}"/>
              </a:ext>
            </a:extLst>
          </p:cNvPr>
          <p:cNvSpPr txBox="1">
            <a:spLocks/>
          </p:cNvSpPr>
          <p:nvPr/>
        </p:nvSpPr>
        <p:spPr>
          <a:xfrm>
            <a:off x="6829265" y="4072917"/>
            <a:ext cx="1530157" cy="33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defTabSz="457200">
              <a:spcBef>
                <a:spcPct val="0"/>
              </a:spcBef>
              <a:buNone/>
              <a:defRPr sz="16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/>
              <a:t>#6: Analytics Lab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BB39C3-DAD8-1640-B14E-9BC7B02E2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8870" y="4406770"/>
            <a:ext cx="1915017" cy="22460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C08DC7-1C02-F041-9424-96CE2D69E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928" y="4525873"/>
            <a:ext cx="2414831" cy="2036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04FA4-4A17-9846-8B82-D52552B57671}"/>
              </a:ext>
            </a:extLst>
          </p:cNvPr>
          <p:cNvSpPr txBox="1"/>
          <p:nvPr/>
        </p:nvSpPr>
        <p:spPr>
          <a:xfrm>
            <a:off x="1919095" y="701163"/>
            <a:ext cx="514275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https://</a:t>
            </a:r>
            <a:r>
              <a:rPr lang="en-US" altLang="ko-KR" sz="1600" dirty="0" smtClean="0">
                <a:latin typeface="+mn-ea"/>
              </a:rPr>
              <a:t>github.com/SmartX-Labs/SmartX</a:t>
            </a:r>
            <a:r>
              <a:rPr lang="en-US" altLang="ko-KR" sz="1600" dirty="0">
                <a:latin typeface="+mn-ea"/>
              </a:rPr>
              <a:t>-</a:t>
            </a:r>
            <a:r>
              <a:rPr lang="en-US" altLang="ko-KR" sz="1600" dirty="0" smtClean="0">
                <a:latin typeface="+mn-ea"/>
              </a:rPr>
              <a:t>Mini-MOOC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CED6CB0-3281-D349-BB26-327F9E0E99B9}"/>
              </a:ext>
            </a:extLst>
          </p:cNvPr>
          <p:cNvSpPr txBox="1">
            <a:spLocks/>
          </p:cNvSpPr>
          <p:nvPr/>
        </p:nvSpPr>
        <p:spPr>
          <a:xfrm>
            <a:off x="3647942" y="4072917"/>
            <a:ext cx="1516873" cy="33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defTabSz="457200">
              <a:spcBef>
                <a:spcPct val="0"/>
              </a:spcBef>
              <a:buNone/>
              <a:defRPr sz="16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/>
              <a:t>#5: Cluster Lab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1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287FAD-063A-B948-B1D2-DA8B70C7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5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71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 Box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1" y="858345"/>
            <a:ext cx="8468078" cy="57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18E2A-07B5-0F42-9A2D-EB0AE668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6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4784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 Inter-connect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6365" y="658969"/>
            <a:ext cx="8211372" cy="6256749"/>
            <a:chOff x="411740" y="343524"/>
            <a:chExt cx="8211372" cy="625674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62982" y="1495361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069564" y="1625333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464801" y="4495138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241287" y="5232329"/>
              <a:ext cx="1657665" cy="891305"/>
              <a:chOff x="6482" y="4716136"/>
              <a:chExt cx="3131607" cy="1758358"/>
            </a:xfrm>
          </p:grpSpPr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927289" y="4716136"/>
                <a:ext cx="844513" cy="478556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268860" y="486854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610433" y="5020956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952005" y="517336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2293576" y="532578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482" y="538628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348055" y="5538701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89628" y="5691113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031199" y="5843525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372772" y="599593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482611" y="502490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824184" y="517731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165757" y="532972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507326" y="5482128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848899" y="5634540"/>
                <a:ext cx="844512" cy="478555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5865711" y="5152588"/>
              <a:ext cx="950638" cy="1061009"/>
              <a:chOff x="3491880" y="4966650"/>
              <a:chExt cx="1267517" cy="1414678"/>
            </a:xfrm>
          </p:grpSpPr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848334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627913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400678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186556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4966650"/>
                <a:ext cx="1267517" cy="532994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4115519" y="4517563"/>
              <a:ext cx="4074001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2511" y="4511455"/>
              <a:ext cx="1847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Ubuntu Linux</a:t>
              </a:r>
              <a:endParaRPr kumimoji="0" lang="ko-KR" altLang="en-US" sz="20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51080"/>
              <a:ext cx="527524" cy="527524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7280330" y="343524"/>
              <a:ext cx="1342782" cy="1342782"/>
              <a:chOff x="4265005" y="908318"/>
              <a:chExt cx="1342782" cy="1342782"/>
            </a:xfrm>
          </p:grpSpPr>
          <p:grpSp>
            <p:nvGrpSpPr>
              <p:cNvPr id="59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2" name="그림 2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8" descr="User icon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4110876" y="4004975"/>
              <a:ext cx="4068986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41930"/>
              <a:ext cx="1410870" cy="3625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58727" y="6123481"/>
              <a:ext cx="1994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33FF"/>
                  </a:solidFill>
                </a:rPr>
                <a:t>Raspberry Pi</a:t>
              </a:r>
              <a:endParaRPr lang="ko-KR" altLang="en-US" dirty="0">
                <a:solidFill>
                  <a:srgbClr val="3333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0081" y="6249408"/>
              <a:ext cx="841897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dirty="0">
                  <a:solidFill>
                    <a:srgbClr val="3333FF"/>
                  </a:solidFill>
                </a:rPr>
                <a:t>NUC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1387278" y="2743644"/>
              <a:ext cx="323906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577598" y="1964984"/>
              <a:ext cx="972026" cy="1759865"/>
              <a:chOff x="2184127" y="2620971"/>
              <a:chExt cx="972026" cy="1759865"/>
            </a:xfrm>
          </p:grpSpPr>
          <p:sp>
            <p:nvSpPr>
              <p:cNvPr id="54" name="정육면체 53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6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26" name="그룹 25"/>
            <p:cNvGrpSpPr/>
            <p:nvPr/>
          </p:nvGrpSpPr>
          <p:grpSpPr>
            <a:xfrm>
              <a:off x="4907333" y="2025618"/>
              <a:ext cx="972026" cy="1759865"/>
              <a:chOff x="2184127" y="2620971"/>
              <a:chExt cx="972026" cy="1759865"/>
            </a:xfrm>
          </p:grpSpPr>
          <p:sp>
            <p:nvSpPr>
              <p:cNvPr id="51" name="정육면체 5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4411114" y="1670737"/>
              <a:ext cx="2265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</a:rPr>
                <a:t>Kafka broker cluster</a:t>
              </a:r>
              <a:endParaRPr lang="ko-KR" alt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390195" y="2051913"/>
              <a:ext cx="972026" cy="1759865"/>
              <a:chOff x="4369816" y="2713455"/>
              <a:chExt cx="972026" cy="1759865"/>
            </a:xfrm>
          </p:grpSpPr>
          <p:sp>
            <p:nvSpPr>
              <p:cNvPr id="48" name="정육면체 47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9" name="그림 20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30" name="오른쪽 화살표 29"/>
            <p:cNvSpPr/>
            <p:nvPr/>
          </p:nvSpPr>
          <p:spPr>
            <a:xfrm rot="16200000">
              <a:off x="7660205" y="1473018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sp>
          <p:nvSpPr>
            <p:cNvPr id="32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3" name="Picture 2" descr="Net-SN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45" name="정육면체 44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5243398" y="2095710"/>
              <a:ext cx="972026" cy="1759865"/>
              <a:chOff x="2184127" y="2620971"/>
              <a:chExt cx="972026" cy="1759865"/>
            </a:xfrm>
          </p:grpSpPr>
          <p:sp>
            <p:nvSpPr>
              <p:cNvPr id="42" name="정육면체 41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38" name="오른쪽 화살표 37"/>
            <p:cNvSpPr/>
            <p:nvPr/>
          </p:nvSpPr>
          <p:spPr>
            <a:xfrm>
              <a:off x="6346893" y="2716708"/>
              <a:ext cx="124632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6082" y="2604625"/>
              <a:ext cx="429806" cy="42980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4833" y="2604625"/>
              <a:ext cx="429806" cy="4298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9466" y="2604625"/>
              <a:ext cx="429806" cy="429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5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8E002-E830-3E42-B539-B641B48E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7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709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#3 Tower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8" y="579334"/>
            <a:ext cx="8169348" cy="61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400" b="1" smtClean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8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4" y="-5441"/>
            <a:ext cx="7211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#4 </a:t>
            </a:r>
            <a:r>
              <a:rPr lang="en-US" altLang="ko-KR" sz="3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7" y="730989"/>
            <a:ext cx="8827773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50143-13C0-C94F-B044-E975FD0E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9212" y="0"/>
            <a:ext cx="1894788" cy="365125"/>
          </a:xfrm>
        </p:spPr>
        <p:txBody>
          <a:bodyPr/>
          <a:lstStyle/>
          <a:p>
            <a:r>
              <a:rPr lang="en-US" altLang="ko-KR" sz="1400" b="1" dirty="0"/>
              <a:t>Lab #0: Overview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9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EFD41F-74CF-3B49-92AD-797ADC7F1759}"/>
              </a:ext>
            </a:extLst>
          </p:cNvPr>
          <p:cNvSpPr txBox="1"/>
          <p:nvPr/>
        </p:nvSpPr>
        <p:spPr>
          <a:xfrm>
            <a:off x="9303" y="-5441"/>
            <a:ext cx="742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Labs Mini-MOOC: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#5 Cluster Lab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3" y="836217"/>
            <a:ext cx="629771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535</Words>
  <Application>Microsoft Office PowerPoint</Application>
  <PresentationFormat>화면 슬라이드 쇼(4:3)</PresentationFormat>
  <Paragraphs>88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Comic Sans MS</vt:lpstr>
      <vt:lpstr>Tahoma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Model: NUC5i5MYHE CPU: i5-5300U @2.30GHz / 4 cores Memory: 16GB DDR3  HDD: 94GB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steve</cp:lastModifiedBy>
  <cp:revision>53</cp:revision>
  <dcterms:created xsi:type="dcterms:W3CDTF">2018-09-12T04:20:24Z</dcterms:created>
  <dcterms:modified xsi:type="dcterms:W3CDTF">2018-11-28T04:15:53Z</dcterms:modified>
</cp:coreProperties>
</file>